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76" r:id="rId4"/>
    <p:sldId id="277" r:id="rId5"/>
    <p:sldId id="278" r:id="rId6"/>
    <p:sldId id="271" r:id="rId7"/>
    <p:sldId id="272" r:id="rId8"/>
    <p:sldId id="275" r:id="rId9"/>
    <p:sldId id="279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D5255B"/>
    <a:srgbClr val="FF33CC"/>
    <a:srgbClr val="7E00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2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 userDrawn="1"/>
        </p:nvSpPr>
        <p:spPr>
          <a:xfrm>
            <a:off x="1318243" y="1484784"/>
            <a:ext cx="6186568" cy="4176463"/>
          </a:xfrm>
          <a:prstGeom prst="roundRect">
            <a:avLst/>
          </a:prstGeom>
          <a:solidFill>
            <a:schemeClr val="bg1">
              <a:lumMod val="65000"/>
              <a:alpha val="65000"/>
            </a:schemeClr>
          </a:soli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07.04.2015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18" Type="http://schemas.openxmlformats.org/officeDocument/2006/relationships/image" Target="../media/image4.jpeg"/><Relationship Id="rId26" Type="http://schemas.openxmlformats.org/officeDocument/2006/relationships/image" Target="../media/image12.jpe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7.jpeg"/><Relationship Id="rId34" Type="http://schemas.openxmlformats.org/officeDocument/2006/relationships/image" Target="../media/image20.jpeg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3.jpeg"/><Relationship Id="rId25" Type="http://schemas.openxmlformats.org/officeDocument/2006/relationships/image" Target="../media/image11.jpeg"/><Relationship Id="rId33" Type="http://schemas.openxmlformats.org/officeDocument/2006/relationships/image" Target="../media/image19.jpeg"/><Relationship Id="rId2" Type="http://schemas.openxmlformats.org/officeDocument/2006/relationships/slideLayout" Target="../slideLayouts/slideLayout2.xml"/><Relationship Id="rId16" Type="http://schemas.microsoft.com/office/2007/relationships/hdphoto" Target="../media/hdphoto2.wdp"/><Relationship Id="rId20" Type="http://schemas.openxmlformats.org/officeDocument/2006/relationships/image" Target="../media/image6.jpeg"/><Relationship Id="rId29" Type="http://schemas.openxmlformats.org/officeDocument/2006/relationships/image" Target="../media/image15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10.jpeg"/><Relationship Id="rId32" Type="http://schemas.openxmlformats.org/officeDocument/2006/relationships/image" Target="../media/image18.jpeg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jpeg"/><Relationship Id="rId23" Type="http://schemas.openxmlformats.org/officeDocument/2006/relationships/image" Target="../media/image9.jpeg"/><Relationship Id="rId28" Type="http://schemas.openxmlformats.org/officeDocument/2006/relationships/image" Target="../media/image14.jpe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5.jpeg"/><Relationship Id="rId31" Type="http://schemas.openxmlformats.org/officeDocument/2006/relationships/image" Target="../media/image17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Relationship Id="rId22" Type="http://schemas.openxmlformats.org/officeDocument/2006/relationships/image" Target="../media/image8.jpeg"/><Relationship Id="rId27" Type="http://schemas.openxmlformats.org/officeDocument/2006/relationships/image" Target="../media/image13.jpeg"/><Relationship Id="rId30" Type="http://schemas.openxmlformats.org/officeDocument/2006/relationships/image" Target="../media/image16.jpeg"/><Relationship Id="rId35" Type="http://schemas.openxmlformats.org/officeDocument/2006/relationships/hyperlink" Target="http://nsportal.ru/user/33485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4" descr="http://img-fotki.yandex.ru/get/5903/svetlera.283/0_5b4c3_74d5c855_XL.jpg"/>
          <p:cNvPicPr>
            <a:picLocks noChangeAspect="1" noChangeArrowheads="1"/>
          </p:cNvPicPr>
          <p:nvPr userDrawn="1"/>
        </p:nvPicPr>
        <p:blipFill>
          <a:blip r:embed="rId13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7" name="Рамка 36"/>
          <p:cNvSpPr/>
          <p:nvPr userDrawn="1"/>
        </p:nvSpPr>
        <p:spPr>
          <a:xfrm>
            <a:off x="0" y="0"/>
            <a:ext cx="9144000" cy="6858000"/>
          </a:xfrm>
          <a:prstGeom prst="frame">
            <a:avLst>
              <a:gd name="adj1" fmla="val 3862"/>
            </a:avLst>
          </a:prstGeom>
          <a:blipFill>
            <a:blip r:embed="rId15">
              <a:duotone>
                <a:prstClr val="black"/>
                <a:schemeClr val="accent2">
                  <a:tint val="45000"/>
                  <a:satMod val="400000"/>
                </a:schemeClr>
              </a:duotone>
              <a:extLst>
                <a:ext uri="{BEBA8EAE-BF5A-486C-A8C5-ECC9F3942E4B}">
                  <a14:imgProps xmlns:a14="http://schemas.microsoft.com/office/drawing/2010/main">
                    <a14:imgLayer r:embed="rId16">
                      <a14:imgEffect>
                        <a14:colorTemperature colorTemp="11200"/>
                      </a14:imgEffect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tile tx="0" ty="0" sx="100000" sy="100000" flip="none" algn="tl"/>
          </a:blipFill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28" name="Picture 2" descr="http://www.pozitiff.info/uploads/posts/2012-05/1336516083_red_army_38.jpg"/>
          <p:cNvPicPr>
            <a:picLocks noChangeAspect="1" noChangeArrowheads="1"/>
          </p:cNvPicPr>
          <p:nvPr userDrawn="1"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409809">
            <a:off x="194108" y="1101046"/>
            <a:ext cx="1210263" cy="1539051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http://www.seti.ee/narva/uploads/newbb/12314_463f3a33873d1.jpg"/>
          <p:cNvPicPr>
            <a:picLocks noChangeAspect="1" noChangeArrowheads="1"/>
          </p:cNvPicPr>
          <p:nvPr userDrawn="1"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762745">
            <a:off x="1467743" y="-30366"/>
            <a:ext cx="1468795" cy="1905762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6" descr="http://www.seti.ee/narva/uploads/newbb/12314_463f3a33873d1.jpg"/>
          <p:cNvPicPr>
            <a:picLocks noChangeAspect="1" noChangeArrowheads="1"/>
          </p:cNvPicPr>
          <p:nvPr userDrawn="1"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977496" y="26093"/>
            <a:ext cx="2162742" cy="2806158"/>
          </a:xfrm>
          <a:prstGeom prst="rect">
            <a:avLst/>
          </a:prstGeom>
          <a:noFill/>
          <a:effectLst>
            <a:softEdge rad="635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8" descr="http://www.iaoo.ru/files/image/virtual_gallery_war/b/mir00012.jpg"/>
          <p:cNvPicPr>
            <a:picLocks noChangeAspect="1" noChangeArrowheads="1"/>
          </p:cNvPicPr>
          <p:nvPr userDrawn="1"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802130" y="5644479"/>
            <a:ext cx="1329560" cy="1074963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Picture 10" descr="http://i7.pixs.ru/storage/9/7/7/5c9c32acbb_4370063_10108977.jpg"/>
          <p:cNvPicPr>
            <a:picLocks noChangeAspect="1" noChangeArrowheads="1"/>
          </p:cNvPicPr>
          <p:nvPr userDrawn="1"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283976"/>
            <a:ext cx="1725419" cy="1137014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12" descr="http://sfw.so/uploads/posts/2009-02/1235389513_3.jpg"/>
          <p:cNvPicPr>
            <a:picLocks noChangeAspect="1" noChangeArrowheads="1"/>
          </p:cNvPicPr>
          <p:nvPr userDrawn="1"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152298">
            <a:off x="7106678" y="241979"/>
            <a:ext cx="1165788" cy="1598191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16" descr="http://www.nextonmarket.com/u/5051/p/640x480/cc32452646b341569045dd57843ba5fc.jpg"/>
          <p:cNvPicPr>
            <a:picLocks noChangeAspect="1" noChangeArrowheads="1"/>
          </p:cNvPicPr>
          <p:nvPr userDrawn="1"/>
        </p:nvPicPr>
        <p:blipFill rotWithShape="1">
          <a:blip r:embed="rId2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221"/>
          <a:stretch/>
        </p:blipFill>
        <p:spPr bwMode="auto">
          <a:xfrm>
            <a:off x="4069724" y="252123"/>
            <a:ext cx="1704211" cy="1200719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18" descr="http://i061.radikal.ru/1002/2d/2860727817e6.jpg"/>
          <p:cNvPicPr>
            <a:picLocks noChangeAspect="1" noChangeArrowheads="1"/>
          </p:cNvPicPr>
          <p:nvPr userDrawn="1"/>
        </p:nvPicPr>
        <p:blipFill>
          <a:blip r:embed="rId2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2112" y="99721"/>
            <a:ext cx="2266575" cy="1544104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0" descr="http://za.zubr.in.ua/wp-content/images/2012/05/q1.jpg"/>
          <p:cNvPicPr>
            <a:picLocks noChangeAspect="1" noChangeArrowheads="1"/>
          </p:cNvPicPr>
          <p:nvPr userDrawn="1"/>
        </p:nvPicPr>
        <p:blipFill>
          <a:blip r:embed="rId2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114229" y="5503853"/>
            <a:ext cx="1968116" cy="1289455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6" descr="http://im6-tub-ru.yandex.net/i?id=133544828-67-72&amp;n=24"/>
          <p:cNvPicPr>
            <a:picLocks noChangeAspect="1" noChangeArrowheads="1"/>
          </p:cNvPicPr>
          <p:nvPr userDrawn="1"/>
        </p:nvPicPr>
        <p:blipFill>
          <a:blip r:embed="rId26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13130" y="5498016"/>
            <a:ext cx="1958870" cy="1299251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4" descr="http://s009.radikal.ru/i307/1101/43/fde0011f4ae0.jpg"/>
          <p:cNvPicPr>
            <a:picLocks noChangeAspect="1" noChangeArrowheads="1"/>
          </p:cNvPicPr>
          <p:nvPr userDrawn="1"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331483">
            <a:off x="7586677" y="2348880"/>
            <a:ext cx="1302792" cy="1763509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6" descr="http://baursak.info/pictures08/055_02.jpg"/>
          <p:cNvPicPr>
            <a:picLocks noChangeAspect="1" noChangeArrowheads="1"/>
          </p:cNvPicPr>
          <p:nvPr userDrawn="1"/>
        </p:nvPicPr>
        <p:blipFill rotWithShape="1">
          <a:blip r:embed="rId2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414911" y="5612925"/>
            <a:ext cx="1778862" cy="1098132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" name="Picture 2" descr="http://s56.radikal.ru/i154/1105/c2/4f1965649897.jpg"/>
          <p:cNvPicPr>
            <a:picLocks noChangeAspect="1" noChangeArrowheads="1"/>
          </p:cNvPicPr>
          <p:nvPr userDrawn="1"/>
        </p:nvPicPr>
        <p:blipFill rotWithShape="1">
          <a:blip r:embed="rId2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981019" y="5381604"/>
            <a:ext cx="1949365" cy="1312786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24" descr="http://www.ulyanovskcity.ru/images/news/123509_67_662334913.jpg"/>
          <p:cNvPicPr>
            <a:picLocks noChangeAspect="1" noChangeArrowheads="1"/>
          </p:cNvPicPr>
          <p:nvPr userDrawn="1"/>
        </p:nvPicPr>
        <p:blipFill>
          <a:blip r:embed="rId3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35202" y="44692"/>
            <a:ext cx="2562385" cy="1654162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2" descr="http://ura.9may.ru/images/20956/46/209564646.jpg"/>
          <p:cNvPicPr>
            <a:picLocks noChangeAspect="1" noChangeArrowheads="1"/>
          </p:cNvPicPr>
          <p:nvPr userDrawn="1"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365738">
            <a:off x="7588262" y="3861513"/>
            <a:ext cx="1301207" cy="1668214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8" descr="http://s.vtambove.ru/photos/0/5/95/5298391bb1377_normal.jpg"/>
          <p:cNvPicPr>
            <a:picLocks noChangeAspect="1" noChangeArrowheads="1"/>
          </p:cNvPicPr>
          <p:nvPr userDrawn="1"/>
        </p:nvPicPr>
        <p:blipFill>
          <a:blip r:embed="rId3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0235" y="3426025"/>
            <a:ext cx="1038008" cy="1489963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5" name="Picture 12" descr="http://media.gorannecin.rs/2011/07/Poster198-272x440.jpg"/>
          <p:cNvPicPr>
            <a:picLocks noChangeAspect="1" noChangeArrowheads="1"/>
          </p:cNvPicPr>
          <p:nvPr userDrawn="1"/>
        </p:nvPicPr>
        <p:blipFill>
          <a:blip r:embed="rId3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1261051">
            <a:off x="295977" y="2089967"/>
            <a:ext cx="917732" cy="1484566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6" name="Picture 22" descr="http://www.design-warez.ru/uploads/posts/2011-05/1304503987_15-61273142211.jpg"/>
          <p:cNvPicPr>
            <a:picLocks noChangeAspect="1" noChangeArrowheads="1"/>
          </p:cNvPicPr>
          <p:nvPr userDrawn="1"/>
        </p:nvPicPr>
        <p:blipFill>
          <a:blip r:embed="rId3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7962" y="4714170"/>
            <a:ext cx="1446905" cy="1980220"/>
          </a:xfrm>
          <a:prstGeom prst="rect">
            <a:avLst/>
          </a:prstGeom>
          <a:noFill/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 userDrawn="1"/>
        </p:nvSpPr>
        <p:spPr>
          <a:xfrm>
            <a:off x="1284549" y="6670197"/>
            <a:ext cx="302433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solidFill>
                  <a:srgbClr val="D5255B"/>
                </a:solidFill>
                <a:latin typeface="Monotype Corsiva" pitchFamily="66" charset="0"/>
              </a:rPr>
              <a:t>Матюшкина А.В. </a:t>
            </a:r>
            <a:r>
              <a:rPr lang="en-US" sz="1000" dirty="0" smtClean="0">
                <a:latin typeface="Monotype Corsiva" pitchFamily="66" charset="0"/>
                <a:hlinkClick r:id="rId35"/>
              </a:rPr>
              <a:t>http://nsportal.ru/user/33485</a:t>
            </a:r>
            <a:r>
              <a:rPr lang="ru-RU" sz="1000" dirty="0" smtClean="0">
                <a:latin typeface="Monotype Corsiva" pitchFamily="66" charset="0"/>
              </a:rPr>
              <a:t>  </a:t>
            </a:r>
            <a:endParaRPr lang="ru-RU" sz="1000" dirty="0">
              <a:latin typeface="Monotype Corsiva" pitchFamily="66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07.04.2015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lvl="0"/>
            <a:endParaRPr lang="ru-RU" sz="2000" b="1" dirty="0" smtClean="0">
              <a:ln w="11430"/>
              <a:solidFill>
                <a:srgbClr val="00206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1"/>
          <p:cNvSpPr>
            <a:spLocks noGrp="1"/>
          </p:cNvSpPr>
          <p:nvPr>
            <p:ph type="ctrTitle"/>
          </p:nvPr>
        </p:nvSpPr>
        <p:spPr>
          <a:xfrm>
            <a:off x="500034" y="500042"/>
            <a:ext cx="7929618" cy="5715041"/>
          </a:xfrm>
        </p:spPr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6000" b="1" dirty="0" smtClean="0">
                <a:ln w="11430"/>
                <a:gradFill flip="none" rotWithShape="1">
                  <a:gsLst>
                    <a:gs pos="26000">
                      <a:srgbClr val="FFFF00"/>
                    </a:gs>
                    <a:gs pos="43000">
                      <a:srgbClr val="FF0000"/>
                    </a:gs>
                    <a:gs pos="60000">
                      <a:srgbClr val="FFFF00"/>
                    </a:gs>
                  </a:gsLst>
                  <a:lin ang="16200000" scaled="1"/>
                  <a:tileRect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Медведев Николай </a:t>
            </a:r>
            <a:br>
              <a:rPr lang="ru-RU" sz="6000" b="1" dirty="0" smtClean="0">
                <a:ln w="11430"/>
                <a:gradFill flip="none" rotWithShape="1">
                  <a:gsLst>
                    <a:gs pos="26000">
                      <a:srgbClr val="FFFF00"/>
                    </a:gs>
                    <a:gs pos="43000">
                      <a:srgbClr val="FF0000"/>
                    </a:gs>
                    <a:gs pos="60000">
                      <a:srgbClr val="FFFF00"/>
                    </a:gs>
                  </a:gsLst>
                  <a:lin ang="16200000" scaled="1"/>
                  <a:tileRect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6000" b="1" dirty="0" smtClean="0">
                <a:ln w="11430"/>
                <a:gradFill flip="none" rotWithShape="1">
                  <a:gsLst>
                    <a:gs pos="26000">
                      <a:srgbClr val="FFFF00"/>
                    </a:gs>
                    <a:gs pos="43000">
                      <a:srgbClr val="FF0000"/>
                    </a:gs>
                    <a:gs pos="60000">
                      <a:srgbClr val="FFFF00"/>
                    </a:gs>
                  </a:gsLst>
                  <a:lin ang="16200000" scaled="1"/>
                  <a:tileRect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Лаврентьевич.</a:t>
            </a:r>
            <a:br>
              <a:rPr lang="ru-RU" sz="6000" b="1" dirty="0" smtClean="0">
                <a:ln w="11430"/>
                <a:gradFill flip="none" rotWithShape="1">
                  <a:gsLst>
                    <a:gs pos="26000">
                      <a:srgbClr val="FFFF00"/>
                    </a:gs>
                    <a:gs pos="43000">
                      <a:srgbClr val="FF0000"/>
                    </a:gs>
                    <a:gs pos="60000">
                      <a:srgbClr val="FFFF00"/>
                    </a:gs>
                  </a:gsLst>
                  <a:lin ang="16200000" scaled="1"/>
                  <a:tileRect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r>
              <a:rPr lang="ru-RU" sz="6000" b="1" dirty="0" smtClean="0">
                <a:ln w="11430"/>
                <a:gradFill flip="none" rotWithShape="1">
                  <a:gsLst>
                    <a:gs pos="26000">
                      <a:srgbClr val="FFFF00"/>
                    </a:gs>
                    <a:gs pos="43000">
                      <a:srgbClr val="FF0000"/>
                    </a:gs>
                    <a:gs pos="60000">
                      <a:srgbClr val="FFFF00"/>
                    </a:gs>
                  </a:gsLst>
                  <a:lin ang="16200000" scaled="1"/>
                  <a:tileRect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(1910-1982)</a:t>
            </a:r>
            <a:br>
              <a:rPr lang="ru-RU" sz="6000" b="1" dirty="0" smtClean="0">
                <a:ln w="11430"/>
                <a:gradFill flip="none" rotWithShape="1">
                  <a:gsLst>
                    <a:gs pos="26000">
                      <a:srgbClr val="FFFF00"/>
                    </a:gs>
                    <a:gs pos="43000">
                      <a:srgbClr val="FF0000"/>
                    </a:gs>
                    <a:gs pos="60000">
                      <a:srgbClr val="FFFF00"/>
                    </a:gs>
                  </a:gsLst>
                  <a:lin ang="16200000" scaled="1"/>
                  <a:tileRect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sz="6000" b="1" dirty="0">
              <a:ln w="11430"/>
              <a:gradFill flip="none" rotWithShape="1">
                <a:gsLst>
                  <a:gs pos="26000">
                    <a:srgbClr val="FFFF00"/>
                  </a:gs>
                  <a:gs pos="43000">
                    <a:srgbClr val="FF0000"/>
                  </a:gs>
                  <a:gs pos="60000">
                    <a:srgbClr val="FFFF00"/>
                  </a:gs>
                </a:gsLst>
                <a:lin ang="16200000" scaled="1"/>
                <a:tileRect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85633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500042"/>
            <a:ext cx="5429287" cy="5664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2199950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1538" y="1428736"/>
            <a:ext cx="685804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      </a:t>
            </a:r>
            <a:r>
              <a:rPr lang="ru-RU" dirty="0" smtClean="0"/>
              <a:t> </a:t>
            </a:r>
            <a:r>
              <a:rPr lang="ru-RU" b="1" dirty="0" smtClean="0"/>
              <a:t>Медведев Николай Лаврентьевич родился 1910 году, в г. Чистополе. окончил 10 классов, поступил в мед. училище. Служил в рядах Советской Армии 3 года. </a:t>
            </a:r>
            <a:br>
              <a:rPr lang="ru-RU" b="1" dirty="0" smtClean="0"/>
            </a:br>
            <a:r>
              <a:rPr lang="ru-RU" b="1" dirty="0" smtClean="0"/>
              <a:t>      После Армии женился, родился сын Александр. По </a:t>
            </a:r>
            <a:r>
              <a:rPr lang="ru-RU" b="1" dirty="0" err="1" smtClean="0"/>
              <a:t>Чистопольскому</a:t>
            </a:r>
            <a:r>
              <a:rPr lang="ru-RU" b="1" dirty="0" smtClean="0"/>
              <a:t> военкомату в</a:t>
            </a:r>
            <a:r>
              <a:rPr lang="ru-RU" dirty="0" smtClean="0"/>
              <a:t> </a:t>
            </a:r>
            <a:r>
              <a:rPr lang="ru-RU" b="1" dirty="0" smtClean="0"/>
              <a:t>23</a:t>
            </a:r>
            <a:r>
              <a:rPr lang="ru-RU" dirty="0" smtClean="0"/>
              <a:t> </a:t>
            </a:r>
            <a:r>
              <a:rPr lang="ru-RU" b="1" dirty="0" smtClean="0"/>
              <a:t>октября 1941 году был призван на войну.</a:t>
            </a:r>
            <a:endParaRPr lang="ru-RU" b="1" dirty="0"/>
          </a:p>
        </p:txBody>
      </p:sp>
      <p:pic>
        <p:nvPicPr>
          <p:cNvPr id="3" name="Picture 2" descr="C:\Users\Пользователь\Desktop\Новая папка\3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14480" y="3214685"/>
            <a:ext cx="5357850" cy="23574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214414" y="1142985"/>
            <a:ext cx="6357982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400" dirty="0" smtClean="0"/>
          </a:p>
          <a:p>
            <a:endParaRPr lang="ru-RU" sz="1400" dirty="0" smtClean="0"/>
          </a:p>
          <a:p>
            <a:r>
              <a:rPr lang="ru-RU" sz="1400" dirty="0" smtClean="0"/>
              <a:t> </a:t>
            </a:r>
            <a:r>
              <a:rPr lang="ru-RU" sz="2400" b="1" dirty="0" smtClean="0"/>
              <a:t>Всю войну находился на передовых фронтах, до окончания войны дошел до </a:t>
            </a:r>
            <a:r>
              <a:rPr lang="ru-RU" sz="2400" b="1" dirty="0" smtClean="0"/>
              <a:t>Рейхстага </a:t>
            </a:r>
            <a:r>
              <a:rPr lang="ru-RU" sz="2400" b="1" dirty="0" smtClean="0"/>
              <a:t>расписался на фронтах, имеет много наград:</a:t>
            </a:r>
            <a:br>
              <a:rPr lang="ru-RU" sz="2400" b="1" dirty="0" smtClean="0"/>
            </a:br>
            <a:r>
              <a:rPr lang="ru-RU" sz="2400" b="1" dirty="0" smtClean="0"/>
              <a:t>- Орден Красной звезды за взятие Будапешта.</a:t>
            </a:r>
            <a:br>
              <a:rPr lang="ru-RU" sz="2400" b="1" dirty="0" smtClean="0"/>
            </a:br>
            <a:r>
              <a:rPr lang="ru-RU" sz="2400" b="1" dirty="0" smtClean="0"/>
              <a:t>- Кавалер ордена Красной звезды и гвардии.</a:t>
            </a:r>
            <a:br>
              <a:rPr lang="ru-RU" sz="2400" b="1" dirty="0" smtClean="0"/>
            </a:br>
            <a:r>
              <a:rPr lang="ru-RU" sz="2400" b="1" dirty="0" smtClean="0"/>
              <a:t>- Медаль за отвагу.</a:t>
            </a:r>
            <a:br>
              <a:rPr lang="ru-RU" sz="2400" b="1" dirty="0" smtClean="0"/>
            </a:br>
            <a:r>
              <a:rPr lang="ru-RU" sz="2400" b="1" dirty="0" smtClean="0"/>
              <a:t>- Медаль за победу над Германией в ВОВ 1941-1945 г.г.</a:t>
            </a:r>
            <a:br>
              <a:rPr lang="ru-RU" sz="2400" b="1" dirty="0" smtClean="0"/>
            </a:br>
            <a:r>
              <a:rPr lang="ru-RU" sz="2400" b="1" dirty="0" smtClean="0"/>
              <a:t>         Во время войны получил звание старшины. После войны был направлен из г. Чистополь в г. </a:t>
            </a:r>
            <a:r>
              <a:rPr lang="ru-RU" sz="2400" b="1" dirty="0" err="1" smtClean="0"/>
              <a:t>Мамадыш</a:t>
            </a:r>
            <a:r>
              <a:rPr lang="ru-RU" sz="2400" b="1" dirty="0" smtClean="0"/>
              <a:t> начальником </a:t>
            </a:r>
            <a:r>
              <a:rPr lang="ru-RU" sz="2400" b="1" dirty="0" err="1" smtClean="0"/>
              <a:t>Райсздрава</a:t>
            </a:r>
            <a:r>
              <a:rPr lang="ru-RU" sz="2400" b="1" dirty="0" smtClean="0"/>
              <a:t>.</a:t>
            </a:r>
            <a:br>
              <a:rPr lang="ru-RU" sz="2400" b="1" dirty="0" smtClean="0"/>
            </a:br>
            <a:endParaRPr lang="ru-RU" sz="2400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Пользователь\Desktop\Новая папка\1.jpe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714488"/>
            <a:ext cx="3071834" cy="209108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3" descr="C:\Users\Пользователь\Desktop\Новая папка\2.jpe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3214686"/>
            <a:ext cx="3572341" cy="26763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"/>
          <p:cNvSpPr txBox="1">
            <a:spLocks/>
          </p:cNvSpPr>
          <p:nvPr/>
        </p:nvSpPr>
        <p:spPr>
          <a:xfrm>
            <a:off x="683568" y="640419"/>
            <a:ext cx="7772400" cy="1001951"/>
          </a:xfrm>
          <a:prstGeom prst="rect">
            <a:avLst/>
          </a:prstGeom>
        </p:spPr>
        <p:txBody>
          <a:bodyPr>
            <a:normAutofit lnSpcReduction="1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6000" b="1" dirty="0">
              <a:ln w="11430"/>
              <a:gradFill flip="none" rotWithShape="1">
                <a:gsLst>
                  <a:gs pos="26000">
                    <a:srgbClr val="FFFF00"/>
                  </a:gs>
                  <a:gs pos="43000">
                    <a:srgbClr val="FF0000"/>
                  </a:gs>
                  <a:gs pos="60000">
                    <a:srgbClr val="FFFF00"/>
                  </a:gs>
                </a:gsLst>
                <a:lin ang="16200000" scaled="1"/>
                <a:tileRect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85852" y="1071546"/>
            <a:ext cx="650085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1947 году родился сын Лева, который перед пенсией работал в нашей школе.</a:t>
            </a:r>
            <a:br>
              <a:rPr lang="ru-RU" b="1" dirty="0" smtClean="0"/>
            </a:br>
            <a:r>
              <a:rPr lang="ru-RU" b="1" dirty="0" smtClean="0"/>
              <a:t>на протяжении  мирового времени продолжал работать в санэпидстанции. За доблестный труд был награжден медалью "Ветеран труда".</a:t>
            </a:r>
            <a:br>
              <a:rPr lang="ru-RU" b="1" dirty="0" smtClean="0"/>
            </a:br>
            <a:r>
              <a:rPr lang="ru-RU" b="1" dirty="0" smtClean="0"/>
              <a:t>      Выполнял должность санитарного врача. Боролся за гигиену в детских садах, школах, также боролся с инфекциями по всем учреждениям заслуженного отдыха, женил своих детей, нянчился со внуками. Ушел из жизни 1982 году</a:t>
            </a:r>
            <a:br>
              <a:rPr lang="ru-RU" b="1" dirty="0" smtClean="0"/>
            </a:br>
            <a:r>
              <a:rPr lang="ru-RU" b="1" dirty="0" smtClean="0"/>
              <a:t> 10 февраля.</a:t>
            </a:r>
            <a:br>
              <a:rPr lang="ru-RU" b="1" dirty="0" smtClean="0"/>
            </a:br>
            <a:r>
              <a:rPr lang="ru-RU" b="1" dirty="0" smtClean="0"/>
              <a:t>      В честь дня Победы выпустили 2 тома книги памяти "Они вернулись с победой" </a:t>
            </a:r>
            <a:r>
              <a:rPr lang="ru-RU" b="1" dirty="0" err="1" smtClean="0"/>
              <a:t>Мамадышского</a:t>
            </a:r>
            <a:r>
              <a:rPr lang="ru-RU" b="1" dirty="0" smtClean="0"/>
              <a:t> района. </a:t>
            </a:r>
            <a:br>
              <a:rPr lang="ru-RU" b="1" dirty="0" smtClean="0"/>
            </a:br>
            <a:r>
              <a:rPr lang="ru-RU" b="1" dirty="0" smtClean="0"/>
              <a:t>Медведев Николай Лаврентьевич занесен в книгу памяти во </a:t>
            </a:r>
            <a:r>
              <a:rPr lang="en-US" b="1" dirty="0" smtClean="0"/>
              <a:t>II</a:t>
            </a:r>
            <a:r>
              <a:rPr lang="ru-RU" b="1" dirty="0" smtClean="0"/>
              <a:t> том.</a:t>
            </a:r>
            <a:br>
              <a:rPr lang="ru-RU" b="1" dirty="0" smtClean="0"/>
            </a:br>
            <a:r>
              <a:rPr lang="ru-RU" b="1" dirty="0" smtClean="0"/>
              <a:t>       Это книга - знак благодарности сынам и дочерям Татарстана. - тем, кто родился, жил или призван в Республике Татарстан, сражался на фронтах Второй 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328682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00166" y="1643050"/>
            <a:ext cx="2570149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/>
          <a:srcRect l="14909" t="2041"/>
          <a:stretch>
            <a:fillRect/>
          </a:stretch>
        </p:blipFill>
        <p:spPr bwMode="auto">
          <a:xfrm>
            <a:off x="4214810" y="2500306"/>
            <a:ext cx="2928958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5177" t="20708" r="15875" b="15439"/>
          <a:stretch>
            <a:fillRect/>
          </a:stretch>
        </p:blipFill>
        <p:spPr bwMode="auto">
          <a:xfrm>
            <a:off x="1571604" y="1785926"/>
            <a:ext cx="5771032" cy="3500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28728" y="1428736"/>
            <a:ext cx="607223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Той дальнею войной сердца опалены.</a:t>
            </a:r>
            <a:br>
              <a:rPr lang="ru-RU" b="1" dirty="0" smtClean="0"/>
            </a:br>
            <a:r>
              <a:rPr lang="ru-RU" b="1" dirty="0" smtClean="0"/>
              <a:t>Все так же нивам зреть, цвести весной садам.</a:t>
            </a:r>
            <a:br>
              <a:rPr lang="ru-RU" b="1" dirty="0" smtClean="0"/>
            </a:br>
            <a:r>
              <a:rPr lang="ru-RU" b="1" dirty="0" smtClean="0"/>
              <a:t>А юные друзья, что не пришли с войны,</a:t>
            </a:r>
            <a:br>
              <a:rPr lang="ru-RU" b="1" dirty="0" smtClean="0"/>
            </a:br>
            <a:r>
              <a:rPr lang="ru-RU" b="1" dirty="0" smtClean="0"/>
              <a:t>Уж с внуками сравнялись по годам.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Проходит день за днем – друзей редеет строй,</a:t>
            </a:r>
            <a:br>
              <a:rPr lang="ru-RU" b="1" dirty="0" smtClean="0"/>
            </a:br>
            <a:r>
              <a:rPr lang="ru-RU" b="1" dirty="0" smtClean="0"/>
              <a:t>И память в бой опять ведет тебя, солдат.</a:t>
            </a:r>
            <a:br>
              <a:rPr lang="ru-RU" b="1" dirty="0" smtClean="0"/>
            </a:br>
            <a:r>
              <a:rPr lang="ru-RU" b="1" dirty="0" smtClean="0"/>
              <a:t>И праздничный салют ликует над землей,</a:t>
            </a:r>
            <a:br>
              <a:rPr lang="ru-RU" b="1" dirty="0" smtClean="0"/>
            </a:br>
            <a:r>
              <a:rPr lang="ru-RU" b="1" dirty="0" smtClean="0"/>
              <a:t>Как ликовал он много лет назад!</a:t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Та давняя война... Но руки протяни –</a:t>
            </a:r>
            <a:br>
              <a:rPr lang="ru-RU" b="1" dirty="0" smtClean="0"/>
            </a:br>
            <a:r>
              <a:rPr lang="ru-RU" b="1" dirty="0" smtClean="0"/>
              <a:t>Ее сердца хранят, она приходит в сны.</a:t>
            </a:r>
            <a:br>
              <a:rPr lang="ru-RU" b="1" dirty="0" smtClean="0"/>
            </a:br>
            <a:r>
              <a:rPr lang="ru-RU" b="1" dirty="0" smtClean="0"/>
              <a:t>И внуки, что живут счастливо в наши дни,</a:t>
            </a:r>
            <a:br>
              <a:rPr lang="ru-RU" b="1" dirty="0" smtClean="0"/>
            </a:br>
            <a:r>
              <a:rPr lang="ru-RU" b="1" dirty="0" smtClean="0"/>
              <a:t>Да будут этой памяти верны!</a:t>
            </a:r>
            <a:br>
              <a:rPr lang="ru-RU" b="1" dirty="0" smtClean="0"/>
            </a:b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9 мая Письмо 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9 мая Письмо 2</Template>
  <TotalTime>74</TotalTime>
  <Words>75</Words>
  <Application>Microsoft Office PowerPoint</Application>
  <PresentationFormat>Экран (4:3)</PresentationFormat>
  <Paragraphs>7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9 мая Письмо 2</vt:lpstr>
      <vt:lpstr>Медведев Николай  Лаврентьевич. (1910-1982)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Матюшкина</dc:creator>
  <cp:lastModifiedBy>1</cp:lastModifiedBy>
  <cp:revision>30</cp:revision>
  <dcterms:created xsi:type="dcterms:W3CDTF">2014-04-12T11:44:04Z</dcterms:created>
  <dcterms:modified xsi:type="dcterms:W3CDTF">2015-04-07T07:31:38Z</dcterms:modified>
</cp:coreProperties>
</file>